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7556500" cy="106934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1722" y="-267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949" y="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/>
          <a:lstStyle>
            <a:lvl1pPr algn="r">
              <a:defRPr sz="1100"/>
            </a:lvl1pPr>
          </a:lstStyle>
          <a:p>
            <a:fld id="{2888BDFF-A044-4270-AFC1-1A9D5CAB2B0C}" type="datetimeFigureOut">
              <a:rPr kumimoji="1" lang="ja-JP" altLang="en-US" smtClean="0"/>
              <a:t>2026/1/29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0450" y="1279525"/>
            <a:ext cx="243840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850" tIns="43425" rIns="86850" bIns="4342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863"/>
            <a:ext cx="5679440" cy="4029423"/>
          </a:xfrm>
          <a:prstGeom prst="rect">
            <a:avLst/>
          </a:prstGeom>
        </p:spPr>
        <p:txBody>
          <a:bodyPr vert="horz" lIns="86850" tIns="43425" rIns="86850" bIns="4342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06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949" y="972106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 anchor="b"/>
          <a:lstStyle>
            <a:lvl1pPr algn="r">
              <a:defRPr sz="1100"/>
            </a:lvl1pPr>
          </a:lstStyle>
          <a:p>
            <a:fld id="{E2C5713F-DBDB-4E82-AC68-F17571456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89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1E2D9-95AD-4B48-A5DC-DE90A57DFC7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36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株式会社エムエステクノシステムズ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24C0A-AC00-4DEC-AFA3-2636DC7F28A7}" type="datetime1">
              <a:rPr lang="ja-JP" altLang="en-US" smtClean="0"/>
              <a:t>2026/1/29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20700" y="30116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20700" y="33672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0700" y="37228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20700" y="40784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20700" y="4434013"/>
            <a:ext cx="3216910" cy="0"/>
          </a:xfrm>
          <a:custGeom>
            <a:avLst/>
            <a:gdLst/>
            <a:ahLst/>
            <a:cxnLst/>
            <a:rect l="l" t="t" r="r" b="b"/>
            <a:pathLst>
              <a:path w="3216910">
                <a:moveTo>
                  <a:pt x="0" y="0"/>
                </a:moveTo>
                <a:lnTo>
                  <a:pt x="3216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株式会社エムエステクノシステムズ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C247E-17D9-4733-A6CA-C5AE068272AF}" type="datetime1">
              <a:rPr lang="ja-JP" altLang="en-US" smtClean="0"/>
              <a:t>2026/1/29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株式会社エムエステクノシステムズ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A0E59-E779-4BD7-B20C-A77AEFE66F11}" type="datetime1">
              <a:rPr lang="ja-JP" altLang="en-US" smtClean="0"/>
              <a:t>2026/1/29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株式会社エムエステクノシステムズ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F77A5-95A9-49AD-83F7-6F6B33243A38}" type="datetime1">
              <a:rPr lang="ja-JP" altLang="en-US" smtClean="0"/>
              <a:t>2026/1/29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987776" y="6909627"/>
            <a:ext cx="3730752" cy="2487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73502" y="6604825"/>
            <a:ext cx="4559300" cy="3073400"/>
          </a:xfrm>
          <a:custGeom>
            <a:avLst/>
            <a:gdLst/>
            <a:ahLst/>
            <a:cxnLst/>
            <a:rect l="l" t="t" r="r" b="b"/>
            <a:pathLst>
              <a:path w="4559300" h="3073400">
                <a:moveTo>
                  <a:pt x="0" y="222250"/>
                </a:moveTo>
                <a:lnTo>
                  <a:pt x="0" y="3073400"/>
                </a:lnTo>
                <a:lnTo>
                  <a:pt x="4559300" y="3073400"/>
                </a:lnTo>
                <a:lnTo>
                  <a:pt x="4559300" y="0"/>
                </a:lnTo>
                <a:lnTo>
                  <a:pt x="222250" y="0"/>
                </a:lnTo>
                <a:lnTo>
                  <a:pt x="0" y="222250"/>
                </a:lnTo>
                <a:close/>
              </a:path>
            </a:pathLst>
          </a:custGeom>
          <a:ln w="1270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株式会社エムエステクノシステムズ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35294-6B8B-48F2-8BE7-ACB519A38817}" type="datetime1">
              <a:rPr lang="ja-JP" altLang="en-US" smtClean="0"/>
              <a:t>2026/1/29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738" y="3946628"/>
            <a:ext cx="6423025" cy="1526315"/>
          </a:xfrm>
        </p:spPr>
        <p:txBody>
          <a:bodyPr anchor="b"/>
          <a:lstStyle>
            <a:lvl1pPr algn="ctr">
              <a:defRPr sz="49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616511"/>
            <a:ext cx="5667375" cy="305148"/>
          </a:xfrm>
        </p:spPr>
        <p:txBody>
          <a:bodyPr/>
          <a:lstStyle>
            <a:lvl1pPr marL="0" indent="0" algn="ctr">
              <a:buNone/>
              <a:defRPr sz="1983"/>
            </a:lvl1pPr>
            <a:lvl2pPr marL="377842" indent="0" algn="ctr">
              <a:buNone/>
              <a:defRPr sz="1653"/>
            </a:lvl2pPr>
            <a:lvl3pPr marL="755683" indent="0" algn="ctr">
              <a:buNone/>
              <a:defRPr sz="1488"/>
            </a:lvl3pPr>
            <a:lvl4pPr marL="1133525" indent="0" algn="ctr">
              <a:buNone/>
              <a:defRPr sz="1322"/>
            </a:lvl4pPr>
            <a:lvl5pPr marL="1511366" indent="0" algn="ctr">
              <a:buNone/>
              <a:defRPr sz="1322"/>
            </a:lvl5pPr>
            <a:lvl6pPr marL="1889208" indent="0" algn="ctr">
              <a:buNone/>
              <a:defRPr sz="1322"/>
            </a:lvl6pPr>
            <a:lvl7pPr marL="2267049" indent="0" algn="ctr">
              <a:buNone/>
              <a:defRPr sz="1322"/>
            </a:lvl7pPr>
            <a:lvl8pPr marL="2644891" indent="0" algn="ctr">
              <a:buNone/>
              <a:defRPr sz="1322"/>
            </a:lvl8pPr>
            <a:lvl9pPr marL="3022732" indent="0" algn="ctr">
              <a:buNone/>
              <a:defRPr sz="132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2" y="9944862"/>
            <a:ext cx="1739455" cy="276999"/>
          </a:xfrm>
        </p:spPr>
        <p:txBody>
          <a:bodyPr/>
          <a:lstStyle/>
          <a:p>
            <a:fld id="{CB9CD7CB-2F70-4934-9C6A-35F7A8E013DA}" type="datetime1">
              <a:rPr kumimoji="1" lang="ja-JP" altLang="en-US" smtClean="0"/>
              <a:t>2026/1/29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369" y="9944862"/>
            <a:ext cx="2420112" cy="553998"/>
          </a:xfrm>
        </p:spPr>
        <p:txBody>
          <a:bodyPr/>
          <a:lstStyle/>
          <a:p>
            <a:r>
              <a:rPr kumimoji="1" lang="ja-JP" altLang="en-US"/>
              <a:t>株式会社エムエステクノシステムズ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8555B641-9D25-45CA-A7F0-79215F651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20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6766" y="1427051"/>
            <a:ext cx="6509316" cy="396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株式会社エムエステクノシステムズ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BC9D1-C167-4BDE-8F49-E84D98500875}" type="datetime1">
              <a:rPr lang="ja-JP" altLang="en-US" smtClean="0"/>
              <a:t>2026/1/29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18.wmf"/><Relationship Id="rId3" Type="http://schemas.openxmlformats.org/officeDocument/2006/relationships/control" Target="../activeX/activeX3.xml"/><Relationship Id="rId21" Type="http://schemas.openxmlformats.org/officeDocument/2006/relationships/hyperlink" Target="mailto:technosales@technosaurus.co.jp" TargetMode="External"/><Relationship Id="rId7" Type="http://schemas.openxmlformats.org/officeDocument/2006/relationships/hyperlink" Target="mailto:&#20195;&#34920;&#12450;&#12489;&#12524;&#12473;technosales@technosaurus.co.jp" TargetMode="Externa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7.wmf"/><Relationship Id="rId2" Type="http://schemas.openxmlformats.org/officeDocument/2006/relationships/control" Target="../activeX/activeX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1.wmf"/><Relationship Id="rId1" Type="http://schemas.openxmlformats.org/officeDocument/2006/relationships/control" Target="../activeX/activeX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24" Type="http://schemas.openxmlformats.org/officeDocument/2006/relationships/image" Target="../media/image16.png"/><Relationship Id="rId5" Type="http://schemas.openxmlformats.org/officeDocument/2006/relationships/control" Target="../activeX/activeX5.xml"/><Relationship Id="rId15" Type="http://schemas.openxmlformats.org/officeDocument/2006/relationships/image" Target="../media/image9.png"/><Relationship Id="rId23" Type="http://schemas.openxmlformats.org/officeDocument/2006/relationships/image" Target="../media/image15.jpeg"/><Relationship Id="rId28" Type="http://schemas.openxmlformats.org/officeDocument/2006/relationships/image" Target="../media/image20.wmf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control" Target="../activeX/activeX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hyperlink" Target="http://www.mstechno.co.jp/" TargetMode="External"/><Relationship Id="rId27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0408" y="2664459"/>
            <a:ext cx="45084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お名前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6850" y="1612900"/>
            <a:ext cx="6858000" cy="869469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980"/>
              </a:spcBef>
            </a:pPr>
            <a:r>
              <a:rPr sz="1800" spc="-15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ImmunoSpot</a:t>
            </a:r>
            <a:r>
              <a:rPr sz="1575" spc="-22" baseline="31746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®</a:t>
            </a:r>
            <a:r>
              <a:rPr sz="1575" spc="82" baseline="31746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 </a:t>
            </a:r>
            <a:r>
              <a:rPr sz="1800" spc="-20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Kit</a:t>
            </a:r>
            <a:r>
              <a:rPr sz="1800" spc="-210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 </a:t>
            </a:r>
            <a:r>
              <a:rPr sz="1800" spc="-85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/>
              </a:rPr>
              <a:t>解析受託サービス</a:t>
            </a:r>
            <a:r>
              <a:rPr sz="1800" spc="-85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申込書</a:t>
            </a:r>
            <a:endParaRPr sz="1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279400" algn="ctr">
              <a:lnSpc>
                <a:spcPct val="100000"/>
              </a:lnSpc>
              <a:spcBef>
                <a:spcPts val="540"/>
              </a:spcBef>
            </a:pP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各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項目</a:t>
            </a:r>
            <a:r>
              <a:rPr sz="1100" spc="-8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ご記入の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上</a:t>
            </a:r>
            <a:r>
              <a:rPr sz="1100" spc="-5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lang="ja-JP" altLang="en-US" sz="1100" spc="-5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　</a:t>
            </a:r>
            <a:r>
              <a:rPr sz="1100" spc="-8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</a:t>
            </a:r>
            <a:r>
              <a:rPr sz="1100" spc="-1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1100" spc="-8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1100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に添</a:t>
            </a:r>
            <a:r>
              <a:rPr sz="11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付</a:t>
            </a:r>
            <a:r>
              <a:rPr lang="ja-JP" altLang="en-US" sz="1100" spc="-2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いただくと共に、当社担当まで添付ファイルでお送りください。</a:t>
            </a:r>
            <a:endParaRPr lang="en-US" altLang="ja-JP" sz="1100" spc="-2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279400" algn="ctr">
              <a:lnSpc>
                <a:spcPct val="100000"/>
              </a:lnSpc>
              <a:spcBef>
                <a:spcPts val="540"/>
              </a:spcBef>
            </a:pPr>
            <a:r>
              <a:rPr lang="ja-JP" altLang="en-US" sz="1100" b="1" spc="-2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初めてのお申込みの方は、</a:t>
            </a:r>
            <a:r>
              <a:rPr lang="ja-JP" altLang="en-US" sz="1100" b="1" spc="-2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7"/>
              </a:rPr>
              <a:t>代表アドレス　</a:t>
            </a:r>
            <a:r>
              <a:rPr lang="en-US" altLang="ja-JP" sz="1100" b="1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7"/>
              </a:rPr>
              <a:t>technosales@technosaurus.co.jp</a:t>
            </a:r>
            <a:r>
              <a:rPr lang="ja-JP" altLang="en-US" sz="1100" b="1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までご連絡下さい。</a:t>
            </a:r>
            <a:endParaRPr sz="1100" b="1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43308" y="2664459"/>
            <a:ext cx="22669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日付</a:t>
            </a:r>
            <a:endParaRPr sz="80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0408" y="3021182"/>
            <a:ext cx="86296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0" dirty="0" err="1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お電話番号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41408" y="3021182"/>
            <a:ext cx="71437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メ</a:t>
            </a:r>
            <a:r>
              <a:rPr sz="800" spc="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ル</a:t>
            </a:r>
            <a:r>
              <a:rPr sz="800" spc="-10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ア</a:t>
            </a:r>
            <a:r>
              <a:rPr sz="800" spc="-5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ド</a:t>
            </a: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レス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88062" y="5119055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1612" y="3409994"/>
            <a:ext cx="209994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ご所属機</a:t>
            </a:r>
            <a:r>
              <a:rPr sz="800" spc="-3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関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（</a:t>
            </a: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研究室</a:t>
            </a: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名</a:t>
            </a:r>
            <a:r>
              <a:rPr sz="8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8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ご記</a:t>
            </a:r>
            <a:r>
              <a:rPr sz="8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入</a:t>
            </a:r>
            <a:r>
              <a:rPr sz="800" spc="-1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く</a:t>
            </a:r>
            <a:r>
              <a:rPr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）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82142" y="5356161"/>
            <a:ext cx="6588000" cy="1044000"/>
          </a:xfrm>
          <a:prstGeom prst="rect">
            <a:avLst/>
          </a:prstGeom>
          <a:ln w="12700">
            <a:solidFill>
              <a:srgbClr val="7CAADB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360"/>
              </a:spcBef>
            </a:pP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ご連絡事</a:t>
            </a:r>
            <a:r>
              <a:rPr sz="800" spc="-3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（</a:t>
            </a: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お客様→弊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社</a:t>
            </a:r>
            <a:r>
              <a:rPr sz="800" spc="-29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）:</a:t>
            </a: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27067" y="965546"/>
            <a:ext cx="208381" cy="20429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06145" y="877156"/>
            <a:ext cx="322580" cy="320675"/>
          </a:xfrm>
          <a:custGeom>
            <a:avLst/>
            <a:gdLst/>
            <a:ahLst/>
            <a:cxnLst/>
            <a:rect l="l" t="t" r="r" b="b"/>
            <a:pathLst>
              <a:path w="322579" h="320675">
                <a:moveTo>
                  <a:pt x="161201" y="0"/>
                </a:moveTo>
                <a:lnTo>
                  <a:pt x="110249" y="8167"/>
                </a:lnTo>
                <a:lnTo>
                  <a:pt x="65998" y="30911"/>
                </a:lnTo>
                <a:lnTo>
                  <a:pt x="31103" y="65592"/>
                </a:lnTo>
                <a:lnTo>
                  <a:pt x="8218" y="109571"/>
                </a:lnTo>
                <a:lnTo>
                  <a:pt x="0" y="160210"/>
                </a:lnTo>
                <a:lnTo>
                  <a:pt x="8218" y="210849"/>
                </a:lnTo>
                <a:lnTo>
                  <a:pt x="31103" y="254828"/>
                </a:lnTo>
                <a:lnTo>
                  <a:pt x="65998" y="289509"/>
                </a:lnTo>
                <a:lnTo>
                  <a:pt x="110249" y="312253"/>
                </a:lnTo>
                <a:lnTo>
                  <a:pt x="161201" y="320421"/>
                </a:lnTo>
                <a:lnTo>
                  <a:pt x="212151" y="312253"/>
                </a:lnTo>
                <a:lnTo>
                  <a:pt x="256399" y="289509"/>
                </a:lnTo>
                <a:lnTo>
                  <a:pt x="291290" y="254828"/>
                </a:lnTo>
                <a:lnTo>
                  <a:pt x="314172" y="210849"/>
                </a:lnTo>
                <a:lnTo>
                  <a:pt x="322389" y="160210"/>
                </a:lnTo>
                <a:lnTo>
                  <a:pt x="314172" y="109571"/>
                </a:lnTo>
                <a:lnTo>
                  <a:pt x="291290" y="65592"/>
                </a:lnTo>
                <a:lnTo>
                  <a:pt x="256399" y="30911"/>
                </a:lnTo>
                <a:lnTo>
                  <a:pt x="212151" y="8167"/>
                </a:lnTo>
                <a:lnTo>
                  <a:pt x="161201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20136" y="107173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0302" y="0"/>
                </a:moveTo>
                <a:lnTo>
                  <a:pt x="18505" y="2392"/>
                </a:lnTo>
                <a:lnTo>
                  <a:pt x="8874" y="8916"/>
                </a:lnTo>
                <a:lnTo>
                  <a:pt x="2380" y="18596"/>
                </a:lnTo>
                <a:lnTo>
                  <a:pt x="0" y="30454"/>
                </a:lnTo>
                <a:lnTo>
                  <a:pt x="2380" y="42304"/>
                </a:lnTo>
                <a:lnTo>
                  <a:pt x="8874" y="51981"/>
                </a:lnTo>
                <a:lnTo>
                  <a:pt x="18505" y="58504"/>
                </a:lnTo>
                <a:lnTo>
                  <a:pt x="30302" y="60896"/>
                </a:lnTo>
                <a:lnTo>
                  <a:pt x="42100" y="58504"/>
                </a:lnTo>
                <a:lnTo>
                  <a:pt x="51736" y="51981"/>
                </a:lnTo>
                <a:lnTo>
                  <a:pt x="58234" y="42304"/>
                </a:lnTo>
                <a:lnTo>
                  <a:pt x="60617" y="30454"/>
                </a:lnTo>
                <a:lnTo>
                  <a:pt x="58234" y="18596"/>
                </a:lnTo>
                <a:lnTo>
                  <a:pt x="51736" y="8916"/>
                </a:lnTo>
                <a:lnTo>
                  <a:pt x="42100" y="2392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822447" y="774462"/>
            <a:ext cx="161188" cy="1631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321384" y="758662"/>
            <a:ext cx="161201" cy="16316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220919" y="1371076"/>
            <a:ext cx="161290" cy="163195"/>
          </a:xfrm>
          <a:custGeom>
            <a:avLst/>
            <a:gdLst/>
            <a:ahLst/>
            <a:cxnLst/>
            <a:rect l="l" t="t" r="r" b="b"/>
            <a:pathLst>
              <a:path w="161289" h="163194">
                <a:moveTo>
                  <a:pt x="80594" y="0"/>
                </a:moveTo>
                <a:lnTo>
                  <a:pt x="49222" y="6411"/>
                </a:lnTo>
                <a:lnTo>
                  <a:pt x="23604" y="23895"/>
                </a:lnTo>
                <a:lnTo>
                  <a:pt x="6333" y="49827"/>
                </a:lnTo>
                <a:lnTo>
                  <a:pt x="0" y="81584"/>
                </a:lnTo>
                <a:lnTo>
                  <a:pt x="6333" y="113334"/>
                </a:lnTo>
                <a:lnTo>
                  <a:pt x="23604" y="139263"/>
                </a:lnTo>
                <a:lnTo>
                  <a:pt x="49222" y="156745"/>
                </a:lnTo>
                <a:lnTo>
                  <a:pt x="80594" y="163156"/>
                </a:lnTo>
                <a:lnTo>
                  <a:pt x="111968" y="156745"/>
                </a:lnTo>
                <a:lnTo>
                  <a:pt x="137590" y="139263"/>
                </a:lnTo>
                <a:lnTo>
                  <a:pt x="154865" y="113334"/>
                </a:lnTo>
                <a:lnTo>
                  <a:pt x="161201" y="81584"/>
                </a:lnTo>
                <a:lnTo>
                  <a:pt x="154865" y="49827"/>
                </a:lnTo>
                <a:lnTo>
                  <a:pt x="137590" y="23895"/>
                </a:lnTo>
                <a:lnTo>
                  <a:pt x="111968" y="6411"/>
                </a:lnTo>
                <a:lnTo>
                  <a:pt x="80594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241169" y="907153"/>
            <a:ext cx="161290" cy="163195"/>
          </a:xfrm>
          <a:custGeom>
            <a:avLst/>
            <a:gdLst/>
            <a:ahLst/>
            <a:cxnLst/>
            <a:rect l="l" t="t" r="r" b="b"/>
            <a:pathLst>
              <a:path w="161289" h="163194">
                <a:moveTo>
                  <a:pt x="80594" y="0"/>
                </a:moveTo>
                <a:lnTo>
                  <a:pt x="49222" y="6410"/>
                </a:lnTo>
                <a:lnTo>
                  <a:pt x="23604" y="23893"/>
                </a:lnTo>
                <a:lnTo>
                  <a:pt x="6333" y="49822"/>
                </a:lnTo>
                <a:lnTo>
                  <a:pt x="0" y="81572"/>
                </a:lnTo>
                <a:lnTo>
                  <a:pt x="6333" y="113329"/>
                </a:lnTo>
                <a:lnTo>
                  <a:pt x="23604" y="139261"/>
                </a:lnTo>
                <a:lnTo>
                  <a:pt x="49222" y="156745"/>
                </a:lnTo>
                <a:lnTo>
                  <a:pt x="80594" y="163156"/>
                </a:lnTo>
                <a:lnTo>
                  <a:pt x="111975" y="156745"/>
                </a:lnTo>
                <a:lnTo>
                  <a:pt x="137601" y="139261"/>
                </a:lnTo>
                <a:lnTo>
                  <a:pt x="154878" y="113329"/>
                </a:lnTo>
                <a:lnTo>
                  <a:pt x="161213" y="81572"/>
                </a:lnTo>
                <a:lnTo>
                  <a:pt x="154878" y="49822"/>
                </a:lnTo>
                <a:lnTo>
                  <a:pt x="137601" y="23893"/>
                </a:lnTo>
                <a:lnTo>
                  <a:pt x="111975" y="6410"/>
                </a:lnTo>
                <a:lnTo>
                  <a:pt x="80594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37485" y="667685"/>
            <a:ext cx="161188" cy="1631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212490" y="1051705"/>
            <a:ext cx="208915" cy="204470"/>
          </a:xfrm>
          <a:custGeom>
            <a:avLst/>
            <a:gdLst/>
            <a:ahLst/>
            <a:cxnLst/>
            <a:rect l="l" t="t" r="r" b="b"/>
            <a:pathLst>
              <a:path w="208914" h="204469">
                <a:moveTo>
                  <a:pt x="104190" y="0"/>
                </a:moveTo>
                <a:lnTo>
                  <a:pt x="63634" y="8028"/>
                </a:lnTo>
                <a:lnTo>
                  <a:pt x="30516" y="29922"/>
                </a:lnTo>
                <a:lnTo>
                  <a:pt x="8187" y="62391"/>
                </a:lnTo>
                <a:lnTo>
                  <a:pt x="0" y="102146"/>
                </a:lnTo>
                <a:lnTo>
                  <a:pt x="8187" y="141918"/>
                </a:lnTo>
                <a:lnTo>
                  <a:pt x="30516" y="174390"/>
                </a:lnTo>
                <a:lnTo>
                  <a:pt x="63634" y="196279"/>
                </a:lnTo>
                <a:lnTo>
                  <a:pt x="104190" y="204304"/>
                </a:lnTo>
                <a:lnTo>
                  <a:pt x="144739" y="196279"/>
                </a:lnTo>
                <a:lnTo>
                  <a:pt x="177853" y="174390"/>
                </a:lnTo>
                <a:lnTo>
                  <a:pt x="200181" y="141918"/>
                </a:lnTo>
                <a:lnTo>
                  <a:pt x="208368" y="102146"/>
                </a:lnTo>
                <a:lnTo>
                  <a:pt x="200181" y="62391"/>
                </a:lnTo>
                <a:lnTo>
                  <a:pt x="177853" y="29922"/>
                </a:lnTo>
                <a:lnTo>
                  <a:pt x="144739" y="8028"/>
                </a:lnTo>
                <a:lnTo>
                  <a:pt x="104190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404783" y="1228714"/>
            <a:ext cx="161290" cy="163195"/>
          </a:xfrm>
          <a:custGeom>
            <a:avLst/>
            <a:gdLst/>
            <a:ahLst/>
            <a:cxnLst/>
            <a:rect l="l" t="t" r="r" b="b"/>
            <a:pathLst>
              <a:path w="161289" h="163194">
                <a:moveTo>
                  <a:pt x="80594" y="0"/>
                </a:moveTo>
                <a:lnTo>
                  <a:pt x="49222" y="6411"/>
                </a:lnTo>
                <a:lnTo>
                  <a:pt x="23604" y="23896"/>
                </a:lnTo>
                <a:lnTo>
                  <a:pt x="6333" y="49833"/>
                </a:lnTo>
                <a:lnTo>
                  <a:pt x="0" y="81597"/>
                </a:lnTo>
                <a:lnTo>
                  <a:pt x="6333" y="113345"/>
                </a:lnTo>
                <a:lnTo>
                  <a:pt x="23604" y="139269"/>
                </a:lnTo>
                <a:lnTo>
                  <a:pt x="49222" y="156747"/>
                </a:lnTo>
                <a:lnTo>
                  <a:pt x="80594" y="163156"/>
                </a:lnTo>
                <a:lnTo>
                  <a:pt x="111966" y="156747"/>
                </a:lnTo>
                <a:lnTo>
                  <a:pt x="137583" y="139269"/>
                </a:lnTo>
                <a:lnTo>
                  <a:pt x="154855" y="113345"/>
                </a:lnTo>
                <a:lnTo>
                  <a:pt x="161188" y="81597"/>
                </a:lnTo>
                <a:lnTo>
                  <a:pt x="154855" y="49833"/>
                </a:lnTo>
                <a:lnTo>
                  <a:pt x="137583" y="23896"/>
                </a:lnTo>
                <a:lnTo>
                  <a:pt x="111966" y="6411"/>
                </a:lnTo>
                <a:lnTo>
                  <a:pt x="80594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24956" y="1024935"/>
            <a:ext cx="93103" cy="942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01574" y="1387931"/>
            <a:ext cx="112356" cy="11372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194229" y="1154061"/>
            <a:ext cx="128955" cy="13053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544295" y="866454"/>
            <a:ext cx="128955" cy="13053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877285" y="578672"/>
            <a:ext cx="112356" cy="11372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134319" y="866844"/>
            <a:ext cx="86995" cy="85725"/>
          </a:xfrm>
          <a:custGeom>
            <a:avLst/>
            <a:gdLst/>
            <a:ahLst/>
            <a:cxnLst/>
            <a:rect l="l" t="t" r="r" b="b"/>
            <a:pathLst>
              <a:path w="86995" h="85725">
                <a:moveTo>
                  <a:pt x="43205" y="0"/>
                </a:moveTo>
                <a:lnTo>
                  <a:pt x="26387" y="3361"/>
                </a:lnTo>
                <a:lnTo>
                  <a:pt x="12653" y="12526"/>
                </a:lnTo>
                <a:lnTo>
                  <a:pt x="3395" y="26119"/>
                </a:lnTo>
                <a:lnTo>
                  <a:pt x="0" y="42760"/>
                </a:lnTo>
                <a:lnTo>
                  <a:pt x="3395" y="59402"/>
                </a:lnTo>
                <a:lnTo>
                  <a:pt x="12653" y="72994"/>
                </a:lnTo>
                <a:lnTo>
                  <a:pt x="26387" y="82160"/>
                </a:lnTo>
                <a:lnTo>
                  <a:pt x="43205" y="85521"/>
                </a:lnTo>
                <a:lnTo>
                  <a:pt x="60018" y="82160"/>
                </a:lnTo>
                <a:lnTo>
                  <a:pt x="73752" y="72994"/>
                </a:lnTo>
                <a:lnTo>
                  <a:pt x="83013" y="59402"/>
                </a:lnTo>
                <a:lnTo>
                  <a:pt x="86410" y="42760"/>
                </a:lnTo>
                <a:lnTo>
                  <a:pt x="83013" y="26119"/>
                </a:lnTo>
                <a:lnTo>
                  <a:pt x="73752" y="12526"/>
                </a:lnTo>
                <a:lnTo>
                  <a:pt x="60018" y="3361"/>
                </a:lnTo>
                <a:lnTo>
                  <a:pt x="43205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379549" y="782548"/>
            <a:ext cx="93345" cy="92075"/>
          </a:xfrm>
          <a:custGeom>
            <a:avLst/>
            <a:gdLst/>
            <a:ahLst/>
            <a:cxnLst/>
            <a:rect l="l" t="t" r="r" b="b"/>
            <a:pathLst>
              <a:path w="93345" h="92075">
                <a:moveTo>
                  <a:pt x="46393" y="0"/>
                </a:moveTo>
                <a:lnTo>
                  <a:pt x="28337" y="3606"/>
                </a:lnTo>
                <a:lnTo>
                  <a:pt x="13590" y="13442"/>
                </a:lnTo>
                <a:lnTo>
                  <a:pt x="3646" y="28032"/>
                </a:lnTo>
                <a:lnTo>
                  <a:pt x="0" y="45897"/>
                </a:lnTo>
                <a:lnTo>
                  <a:pt x="3646" y="63765"/>
                </a:lnTo>
                <a:lnTo>
                  <a:pt x="13590" y="78359"/>
                </a:lnTo>
                <a:lnTo>
                  <a:pt x="28337" y="88199"/>
                </a:lnTo>
                <a:lnTo>
                  <a:pt x="46393" y="91808"/>
                </a:lnTo>
                <a:lnTo>
                  <a:pt x="64439" y="88199"/>
                </a:lnTo>
                <a:lnTo>
                  <a:pt x="79178" y="78359"/>
                </a:lnTo>
                <a:lnTo>
                  <a:pt x="89116" y="63765"/>
                </a:lnTo>
                <a:lnTo>
                  <a:pt x="92760" y="45897"/>
                </a:lnTo>
                <a:lnTo>
                  <a:pt x="89116" y="28032"/>
                </a:lnTo>
                <a:lnTo>
                  <a:pt x="79178" y="13442"/>
                </a:lnTo>
                <a:lnTo>
                  <a:pt x="64439" y="3606"/>
                </a:lnTo>
                <a:lnTo>
                  <a:pt x="46393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748785" y="660049"/>
            <a:ext cx="75285" cy="7449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840923" y="1152136"/>
            <a:ext cx="86398" cy="8552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196297" y="939437"/>
            <a:ext cx="75272" cy="7451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645258" y="1251648"/>
            <a:ext cx="86385" cy="8552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185136" y="130501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30302" y="0"/>
                </a:moveTo>
                <a:lnTo>
                  <a:pt x="18511" y="2391"/>
                </a:lnTo>
                <a:lnTo>
                  <a:pt x="8878" y="8915"/>
                </a:lnTo>
                <a:lnTo>
                  <a:pt x="2382" y="18591"/>
                </a:lnTo>
                <a:lnTo>
                  <a:pt x="0" y="30441"/>
                </a:lnTo>
                <a:lnTo>
                  <a:pt x="2382" y="42292"/>
                </a:lnTo>
                <a:lnTo>
                  <a:pt x="8878" y="51968"/>
                </a:lnTo>
                <a:lnTo>
                  <a:pt x="18511" y="58491"/>
                </a:lnTo>
                <a:lnTo>
                  <a:pt x="30302" y="60883"/>
                </a:lnTo>
                <a:lnTo>
                  <a:pt x="42098" y="58491"/>
                </a:lnTo>
                <a:lnTo>
                  <a:pt x="51730" y="51968"/>
                </a:lnTo>
                <a:lnTo>
                  <a:pt x="58223" y="42292"/>
                </a:lnTo>
                <a:lnTo>
                  <a:pt x="60604" y="30441"/>
                </a:lnTo>
                <a:lnTo>
                  <a:pt x="58223" y="18591"/>
                </a:lnTo>
                <a:lnTo>
                  <a:pt x="51730" y="8915"/>
                </a:lnTo>
                <a:lnTo>
                  <a:pt x="42098" y="2391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630944" y="1394685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30302" y="0"/>
                </a:moveTo>
                <a:lnTo>
                  <a:pt x="18511" y="2391"/>
                </a:lnTo>
                <a:lnTo>
                  <a:pt x="8878" y="8915"/>
                </a:lnTo>
                <a:lnTo>
                  <a:pt x="2382" y="18591"/>
                </a:lnTo>
                <a:lnTo>
                  <a:pt x="0" y="30441"/>
                </a:lnTo>
                <a:lnTo>
                  <a:pt x="2382" y="42292"/>
                </a:lnTo>
                <a:lnTo>
                  <a:pt x="8878" y="51968"/>
                </a:lnTo>
                <a:lnTo>
                  <a:pt x="18511" y="58491"/>
                </a:lnTo>
                <a:lnTo>
                  <a:pt x="30302" y="60883"/>
                </a:lnTo>
                <a:lnTo>
                  <a:pt x="42098" y="58491"/>
                </a:lnTo>
                <a:lnTo>
                  <a:pt x="51730" y="51968"/>
                </a:lnTo>
                <a:lnTo>
                  <a:pt x="58223" y="42292"/>
                </a:lnTo>
                <a:lnTo>
                  <a:pt x="60604" y="30441"/>
                </a:lnTo>
                <a:lnTo>
                  <a:pt x="58223" y="18591"/>
                </a:lnTo>
                <a:lnTo>
                  <a:pt x="51730" y="8915"/>
                </a:lnTo>
                <a:lnTo>
                  <a:pt x="42098" y="2391"/>
                </a:lnTo>
                <a:lnTo>
                  <a:pt x="30302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722954" y="78037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0302" y="0"/>
                </a:moveTo>
                <a:lnTo>
                  <a:pt x="18505" y="2392"/>
                </a:lnTo>
                <a:lnTo>
                  <a:pt x="8874" y="8916"/>
                </a:lnTo>
                <a:lnTo>
                  <a:pt x="2380" y="18596"/>
                </a:lnTo>
                <a:lnTo>
                  <a:pt x="0" y="30454"/>
                </a:lnTo>
                <a:lnTo>
                  <a:pt x="2380" y="42304"/>
                </a:lnTo>
                <a:lnTo>
                  <a:pt x="8874" y="51981"/>
                </a:lnTo>
                <a:lnTo>
                  <a:pt x="18505" y="58504"/>
                </a:lnTo>
                <a:lnTo>
                  <a:pt x="30302" y="60896"/>
                </a:lnTo>
                <a:lnTo>
                  <a:pt x="42093" y="58504"/>
                </a:lnTo>
                <a:lnTo>
                  <a:pt x="51725" y="51981"/>
                </a:lnTo>
                <a:lnTo>
                  <a:pt x="58221" y="42304"/>
                </a:lnTo>
                <a:lnTo>
                  <a:pt x="60604" y="30454"/>
                </a:lnTo>
                <a:lnTo>
                  <a:pt x="58221" y="18596"/>
                </a:lnTo>
                <a:lnTo>
                  <a:pt x="51725" y="8916"/>
                </a:lnTo>
                <a:lnTo>
                  <a:pt x="42093" y="2392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424140" y="71001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0314" y="0"/>
                </a:moveTo>
                <a:lnTo>
                  <a:pt x="18511" y="2391"/>
                </a:lnTo>
                <a:lnTo>
                  <a:pt x="8875" y="8915"/>
                </a:lnTo>
                <a:lnTo>
                  <a:pt x="2381" y="18591"/>
                </a:lnTo>
                <a:lnTo>
                  <a:pt x="0" y="30441"/>
                </a:lnTo>
                <a:lnTo>
                  <a:pt x="2381" y="42292"/>
                </a:lnTo>
                <a:lnTo>
                  <a:pt x="8875" y="51968"/>
                </a:lnTo>
                <a:lnTo>
                  <a:pt x="18511" y="58491"/>
                </a:lnTo>
                <a:lnTo>
                  <a:pt x="30314" y="60883"/>
                </a:lnTo>
                <a:lnTo>
                  <a:pt x="42103" y="58491"/>
                </a:lnTo>
                <a:lnTo>
                  <a:pt x="51731" y="51968"/>
                </a:lnTo>
                <a:lnTo>
                  <a:pt x="58223" y="42292"/>
                </a:lnTo>
                <a:lnTo>
                  <a:pt x="60604" y="30441"/>
                </a:lnTo>
                <a:lnTo>
                  <a:pt x="58223" y="18591"/>
                </a:lnTo>
                <a:lnTo>
                  <a:pt x="51731" y="8915"/>
                </a:lnTo>
                <a:lnTo>
                  <a:pt x="42103" y="2391"/>
                </a:lnTo>
                <a:lnTo>
                  <a:pt x="30314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035903" y="84329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0302" y="0"/>
                </a:moveTo>
                <a:lnTo>
                  <a:pt x="18511" y="2391"/>
                </a:lnTo>
                <a:lnTo>
                  <a:pt x="8878" y="8915"/>
                </a:lnTo>
                <a:lnTo>
                  <a:pt x="2382" y="18591"/>
                </a:lnTo>
                <a:lnTo>
                  <a:pt x="0" y="30441"/>
                </a:lnTo>
                <a:lnTo>
                  <a:pt x="2382" y="42292"/>
                </a:lnTo>
                <a:lnTo>
                  <a:pt x="8878" y="51968"/>
                </a:lnTo>
                <a:lnTo>
                  <a:pt x="18511" y="58491"/>
                </a:lnTo>
                <a:lnTo>
                  <a:pt x="30302" y="60883"/>
                </a:lnTo>
                <a:lnTo>
                  <a:pt x="42100" y="58491"/>
                </a:lnTo>
                <a:lnTo>
                  <a:pt x="51736" y="51968"/>
                </a:lnTo>
                <a:lnTo>
                  <a:pt x="58234" y="42292"/>
                </a:lnTo>
                <a:lnTo>
                  <a:pt x="60617" y="30441"/>
                </a:lnTo>
                <a:lnTo>
                  <a:pt x="58234" y="18591"/>
                </a:lnTo>
                <a:lnTo>
                  <a:pt x="51736" y="8915"/>
                </a:lnTo>
                <a:lnTo>
                  <a:pt x="42100" y="2391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684621" y="57789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0302" y="0"/>
                </a:moveTo>
                <a:lnTo>
                  <a:pt x="18505" y="2393"/>
                </a:lnTo>
                <a:lnTo>
                  <a:pt x="8874" y="8921"/>
                </a:lnTo>
                <a:lnTo>
                  <a:pt x="2380" y="18602"/>
                </a:lnTo>
                <a:lnTo>
                  <a:pt x="0" y="30454"/>
                </a:lnTo>
                <a:lnTo>
                  <a:pt x="2380" y="42304"/>
                </a:lnTo>
                <a:lnTo>
                  <a:pt x="8874" y="51981"/>
                </a:lnTo>
                <a:lnTo>
                  <a:pt x="18505" y="58504"/>
                </a:lnTo>
                <a:lnTo>
                  <a:pt x="30302" y="60896"/>
                </a:lnTo>
                <a:lnTo>
                  <a:pt x="42093" y="58504"/>
                </a:lnTo>
                <a:lnTo>
                  <a:pt x="51725" y="51981"/>
                </a:lnTo>
                <a:lnTo>
                  <a:pt x="58221" y="42304"/>
                </a:lnTo>
                <a:lnTo>
                  <a:pt x="60604" y="30454"/>
                </a:lnTo>
                <a:lnTo>
                  <a:pt x="58221" y="18602"/>
                </a:lnTo>
                <a:lnTo>
                  <a:pt x="51725" y="8921"/>
                </a:lnTo>
                <a:lnTo>
                  <a:pt x="42093" y="2393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75790" y="1656654"/>
            <a:ext cx="6400800" cy="0"/>
          </a:xfrm>
          <a:custGeom>
            <a:avLst/>
            <a:gdLst/>
            <a:ahLst/>
            <a:cxnLst/>
            <a:rect l="l" t="t" r="r" b="b"/>
            <a:pathLst>
              <a:path w="6400800">
                <a:moveTo>
                  <a:pt x="0" y="0"/>
                </a:moveTo>
                <a:lnTo>
                  <a:pt x="6400800" y="0"/>
                </a:lnTo>
              </a:path>
            </a:pathLst>
          </a:custGeom>
          <a:ln w="3810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419901" y="1368890"/>
            <a:ext cx="697281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700" dirty="0"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01_2026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19396" y="752210"/>
            <a:ext cx="2976935" cy="47321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573447" y="1219547"/>
            <a:ext cx="3160918" cy="38664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175" b="1" u="heavy" spc="-82" baseline="13409" dirty="0">
                <a:uFill>
                  <a:solidFill>
                    <a:srgbClr val="939598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Bookman Old Style"/>
              </a:rPr>
              <a:t>THE</a:t>
            </a:r>
            <a:r>
              <a:rPr sz="2175" b="1" spc="-82" baseline="13409" dirty="0">
                <a:latin typeface="游ゴシック" panose="020B0400000000000000" pitchFamily="50" charset="-128"/>
                <a:ea typeface="游ゴシック" panose="020B0400000000000000" pitchFamily="50" charset="-128"/>
                <a:cs typeface="Bookman Old Style"/>
              </a:rPr>
              <a:t> </a:t>
            </a:r>
            <a:r>
              <a:rPr sz="2400" spc="-1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ELISPOT</a:t>
            </a:r>
            <a:r>
              <a:rPr sz="2400" spc="-39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sz="2400" spc="-125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Source</a:t>
            </a:r>
            <a:endParaRPr sz="2400" dirty="0">
              <a:latin typeface="游ゴシック" panose="020B0400000000000000" pitchFamily="50" charset="-128"/>
              <a:ea typeface="游ゴシック" panose="020B0400000000000000" pitchFamily="50" charset="-128"/>
              <a:cs typeface="Bookman Old Style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40144" y="1296451"/>
            <a:ext cx="389890" cy="0"/>
          </a:xfrm>
          <a:custGeom>
            <a:avLst/>
            <a:gdLst/>
            <a:ahLst/>
            <a:cxnLst/>
            <a:rect l="l" t="t" r="r" b="b"/>
            <a:pathLst>
              <a:path w="389890">
                <a:moveTo>
                  <a:pt x="0" y="0"/>
                </a:moveTo>
                <a:lnTo>
                  <a:pt x="389623" y="0"/>
                </a:lnTo>
              </a:path>
            </a:pathLst>
          </a:custGeom>
          <a:ln w="18033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99922" y="7709687"/>
            <a:ext cx="6375400" cy="988694"/>
          </a:xfrm>
          <a:custGeom>
            <a:avLst/>
            <a:gdLst/>
            <a:ahLst/>
            <a:cxnLst/>
            <a:rect l="l" t="t" r="r" b="b"/>
            <a:pathLst>
              <a:path w="6375400" h="988695">
                <a:moveTo>
                  <a:pt x="0" y="988275"/>
                </a:moveTo>
                <a:lnTo>
                  <a:pt x="6375400" y="988275"/>
                </a:lnTo>
                <a:lnTo>
                  <a:pt x="6375400" y="0"/>
                </a:lnTo>
                <a:lnTo>
                  <a:pt x="0" y="0"/>
                </a:lnTo>
                <a:lnTo>
                  <a:pt x="0" y="988275"/>
                </a:lnTo>
                <a:close/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365244" y="9336517"/>
            <a:ext cx="3200400" cy="0"/>
          </a:xfrm>
          <a:custGeom>
            <a:avLst/>
            <a:gdLst/>
            <a:ahLst/>
            <a:cxnLst/>
            <a:rect l="l" t="t" r="r" b="b"/>
            <a:pathLst>
              <a:path w="3200400">
                <a:moveTo>
                  <a:pt x="0" y="0"/>
                </a:moveTo>
                <a:lnTo>
                  <a:pt x="3200400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89019" y="7440295"/>
            <a:ext cx="6308725" cy="20974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37160" algn="ctr">
              <a:lnSpc>
                <a:spcPct val="100000"/>
              </a:lnSpc>
              <a:spcBef>
                <a:spcPts val="90"/>
              </a:spcBef>
            </a:pP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</a:t>
            </a:r>
            <a:r>
              <a:rPr sz="1250" spc="-25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名</a:t>
            </a:r>
            <a:r>
              <a:rPr sz="1250" spc="-7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</a:t>
            </a:r>
            <a:r>
              <a:rPr sz="1250" spc="-18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イ</a:t>
            </a:r>
            <a:r>
              <a:rPr sz="1250" spc="-19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ア</a:t>
            </a:r>
            <a:r>
              <a:rPr sz="1250" spc="-3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ウ</a:t>
            </a: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の情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報を</a:t>
            </a:r>
            <a:r>
              <a:rPr sz="125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2</a:t>
            </a:r>
            <a:r>
              <a:rPr sz="1250" spc="-5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ペ</a:t>
            </a:r>
            <a:r>
              <a:rPr sz="1250" spc="-13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1250" spc="-11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ジ目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以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降</a:t>
            </a: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ご記</a:t>
            </a:r>
            <a:r>
              <a:rPr sz="1250" spc="-17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入</a:t>
            </a:r>
            <a:r>
              <a:rPr sz="1250" spc="-2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く</a:t>
            </a:r>
            <a:r>
              <a:rPr sz="1250" spc="-11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1250" spc="-13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1250" spc="-11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  <a:endParaRPr sz="125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2865">
              <a:lnSpc>
                <a:spcPct val="100000"/>
              </a:lnSpc>
              <a:spcBef>
                <a:spcPts val="1235"/>
              </a:spcBef>
            </a:pP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ご注意事</a:t>
            </a:r>
            <a:r>
              <a:rPr sz="900" spc="-2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：</a:t>
            </a:r>
          </a:p>
          <a:p>
            <a:pPr marL="287020" marR="58419" indent="-21717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ビ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スは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試験研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究目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的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ご提</a:t>
            </a:r>
            <a:r>
              <a:rPr sz="9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供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て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る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も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900" spc="-45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そ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の他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の目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的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（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医薬品の製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造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品質管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理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臨床診断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など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）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は使用 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な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900" spc="-1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く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 marL="298450" indent="-22860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ビ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ス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spc="-1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よ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り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得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ら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れた結果が原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因</a:t>
            </a:r>
            <a:r>
              <a:rPr sz="900" spc="-8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と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なり</a:t>
            </a:r>
            <a:r>
              <a:rPr sz="9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生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じ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た損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失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損害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つ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て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ビ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ス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の仕様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上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責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任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負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いか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ねま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 marL="298450" marR="5080" indent="-229870">
              <a:lnSpc>
                <a:spcPct val="100000"/>
              </a:lnSpc>
              <a:buChar char="•"/>
              <a:tabLst>
                <a:tab pos="297180" algn="l"/>
                <a:tab pos="297815" algn="l"/>
              </a:tabLst>
            </a:pPr>
            <a:r>
              <a:rPr sz="900" spc="-1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ヒ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臨床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ン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ルの個人情報取扱い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は弊社は一切の責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任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負</a:t>
            </a:r>
            <a:r>
              <a:rPr sz="900" spc="-1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う</a:t>
            </a:r>
            <a:r>
              <a:rPr sz="900" spc="-1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こ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と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き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せ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ん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ので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個人情報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に関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わ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る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ン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ル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 客様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900" spc="-1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も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と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で匿名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化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れ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も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限ら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せ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て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いた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き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上記</a:t>
            </a:r>
            <a:r>
              <a:rPr sz="1100" spc="-7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ご注意事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11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11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了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承頂</a:t>
            </a:r>
            <a:r>
              <a:rPr sz="1100" spc="-7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け</a:t>
            </a:r>
            <a:r>
              <a:rPr sz="1100" spc="-1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11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100" spc="-8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たら</a:t>
            </a:r>
            <a:r>
              <a:rPr sz="1100" spc="-59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ご署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名を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お願い</a:t>
            </a:r>
            <a:r>
              <a:rPr sz="1100" spc="-1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致</a:t>
            </a:r>
            <a:r>
              <a:rPr sz="11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1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1100" spc="-1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R="3157855" algn="ctr">
              <a:lnSpc>
                <a:spcPct val="100000"/>
              </a:lnSpc>
            </a:pPr>
            <a:r>
              <a:rPr sz="1200" u="sng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注意事</a:t>
            </a:r>
            <a:r>
              <a:rPr sz="1200" u="sng" spc="-4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1200" u="sng" spc="-2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確</a:t>
            </a:r>
            <a:r>
              <a:rPr sz="1200" u="sng" spc="-11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認</a:t>
            </a:r>
            <a:r>
              <a:rPr sz="1200" u="sng" spc="-10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200" u="sng" spc="-61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了</a:t>
            </a:r>
            <a:r>
              <a:rPr sz="1200" u="sng" spc="-11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承</a:t>
            </a:r>
            <a:r>
              <a:rPr sz="1200" u="sng" spc="-14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200" u="sng" spc="-17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1200" u="sng" spc="-11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200" u="sng" spc="-4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  <a:endParaRPr sz="12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R="325120" algn="ctr">
              <a:lnSpc>
                <a:spcPct val="100000"/>
              </a:lnSpc>
              <a:spcBef>
                <a:spcPts val="160"/>
              </a:spcBef>
            </a:pPr>
            <a:r>
              <a:rPr sz="1000" spc="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ご署名</a:t>
            </a:r>
            <a:endParaRPr sz="10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455900" y="9899703"/>
            <a:ext cx="491315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806065" algn="l"/>
              </a:tabLst>
            </a:pP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東日</a:t>
            </a:r>
            <a:r>
              <a:rPr sz="900" spc="-2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：</a:t>
            </a:r>
            <a:r>
              <a:rPr sz="900" spc="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〒</a:t>
            </a:r>
            <a:r>
              <a:rPr sz="9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162-0805</a:t>
            </a:r>
            <a:r>
              <a:rPr sz="900" spc="4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東京都新宿区矢来町</a:t>
            </a:r>
            <a:r>
              <a:rPr sz="9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113	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℡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03-3235-0673</a:t>
            </a:r>
            <a:r>
              <a:rPr sz="900" spc="-1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FAX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03-3235-0669  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西日</a:t>
            </a:r>
            <a:r>
              <a:rPr sz="900" spc="-2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：</a:t>
            </a:r>
            <a:r>
              <a:rPr sz="900" spc="1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〒</a:t>
            </a:r>
            <a:r>
              <a:rPr sz="9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532-0005</a:t>
            </a:r>
            <a:r>
              <a:rPr sz="900" spc="4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大阪市淀川区三国本町</a:t>
            </a:r>
            <a:r>
              <a:rPr sz="900" spc="-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2-12-4</a:t>
            </a:r>
            <a:r>
              <a:rPr sz="900" spc="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℡</a:t>
            </a:r>
            <a:r>
              <a:rPr sz="900" spc="-2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06-6396-6616</a:t>
            </a:r>
            <a:r>
              <a:rPr sz="900" spc="459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FAX</a:t>
            </a:r>
            <a:r>
              <a:rPr sz="900" spc="-2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06-6396-6644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  <a:tabLst>
                <a:tab pos="507365" algn="l"/>
              </a:tabLst>
            </a:pP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Mail:	</a:t>
            </a:r>
            <a:r>
              <a:rPr sz="900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21"/>
              </a:rPr>
              <a:t>technosales@technosaurus.co.jp</a:t>
            </a:r>
            <a:r>
              <a:rPr sz="900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URL:</a:t>
            </a:r>
            <a:r>
              <a:rPr sz="900" spc="-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22"/>
              </a:rPr>
              <a:t>http://www.mstechno.co.jp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7" name="object 6"/>
          <p:cNvSpPr txBox="1"/>
          <p:nvPr/>
        </p:nvSpPr>
        <p:spPr>
          <a:xfrm>
            <a:off x="514058" y="3746500"/>
            <a:ext cx="3956342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ご住所（郵便番号からお願いします。</a:t>
            </a:r>
            <a:r>
              <a:rPr lang="en-US" altLang="ja-JP" sz="800" b="1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※</a:t>
            </a:r>
            <a:r>
              <a:rPr lang="ja-JP" altLang="en-US" sz="800" b="1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サンプルのご返送の際の宛先となります。）</a:t>
            </a:r>
            <a:endParaRPr sz="800" b="1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8" name="object 6"/>
          <p:cNvSpPr txBox="1"/>
          <p:nvPr/>
        </p:nvSpPr>
        <p:spPr>
          <a:xfrm>
            <a:off x="514058" y="4099559"/>
            <a:ext cx="1676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ご請求先代理店名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514058" y="4432300"/>
            <a:ext cx="6705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666142" y="501772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今回のプレート枚数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66342" y="5017722"/>
            <a:ext cx="80021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</a:t>
            </a:r>
            <a:r>
              <a:rPr kumimoji="1"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枚</a:t>
            </a:r>
          </a:p>
        </p:txBody>
      </p:sp>
      <p:sp>
        <p:nvSpPr>
          <p:cNvPr id="54" name="object 6"/>
          <p:cNvSpPr txBox="1"/>
          <p:nvPr/>
        </p:nvSpPr>
        <p:spPr>
          <a:xfrm>
            <a:off x="3441408" y="2664459"/>
            <a:ext cx="111125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対象のキット型番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52" name="スライド番号プレースホルダー 51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B6F15528-21DE-4FAA-801E-634DDDAF4B2B}" type="slidenum">
              <a:rPr lang="en-US" altLang="ja-JP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fld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>
            <a:off x="501650" y="4965700"/>
            <a:ext cx="6705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bject 6"/>
          <p:cNvSpPr txBox="1"/>
          <p:nvPr/>
        </p:nvSpPr>
        <p:spPr>
          <a:xfrm>
            <a:off x="2800058" y="4095794"/>
            <a:ext cx="1676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プレートご返送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57" name="object 7"/>
          <p:cNvSpPr/>
          <p:nvPr/>
        </p:nvSpPr>
        <p:spPr>
          <a:xfrm>
            <a:off x="2876258" y="4248194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952458" y="419979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返送を希望します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object 6"/>
          <p:cNvSpPr txBox="1"/>
          <p:nvPr/>
        </p:nvSpPr>
        <p:spPr>
          <a:xfrm>
            <a:off x="4552658" y="4095794"/>
            <a:ext cx="1676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返送先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61" name="object 7"/>
          <p:cNvSpPr/>
          <p:nvPr/>
        </p:nvSpPr>
        <p:spPr>
          <a:xfrm>
            <a:off x="4628858" y="4248194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705058" y="419979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お申込者様直送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object 7"/>
          <p:cNvSpPr/>
          <p:nvPr/>
        </p:nvSpPr>
        <p:spPr>
          <a:xfrm>
            <a:off x="6192327" y="4248194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268527" y="419979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代理店経由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5503043" y="4473985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644365" y="4448206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返送のご要望は左の〇</a:t>
            </a:r>
            <a:endParaRPr kumimoji="1"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 を移動させて下さい。</a:t>
            </a:r>
          </a:p>
        </p:txBody>
      </p:sp>
      <p:sp>
        <p:nvSpPr>
          <p:cNvPr id="70" name="円/楕円 69"/>
          <p:cNvSpPr/>
          <p:nvPr/>
        </p:nvSpPr>
        <p:spPr>
          <a:xfrm>
            <a:off x="5122043" y="4473985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object 6"/>
          <p:cNvSpPr txBox="1"/>
          <p:nvPr/>
        </p:nvSpPr>
        <p:spPr>
          <a:xfrm>
            <a:off x="508153" y="4511256"/>
            <a:ext cx="4108451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データ送付後の個別相談会を希望されますか？（</a:t>
            </a:r>
            <a:r>
              <a:rPr lang="en-US" altLang="ja-JP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web</a:t>
            </a:r>
            <a:r>
              <a:rPr lang="ja-JP" altLang="en-US"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ミーティング）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67" name="object 7"/>
          <p:cNvSpPr/>
          <p:nvPr/>
        </p:nvSpPr>
        <p:spPr>
          <a:xfrm>
            <a:off x="578243" y="4695225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54443" y="464682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希望します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1" name="object 7"/>
          <p:cNvSpPr/>
          <p:nvPr/>
        </p:nvSpPr>
        <p:spPr>
          <a:xfrm>
            <a:off x="1608550" y="4695225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684750" y="464682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不要です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円/楕円 64"/>
          <p:cNvSpPr/>
          <p:nvPr/>
        </p:nvSpPr>
        <p:spPr>
          <a:xfrm>
            <a:off x="2542426" y="4636513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806486" y="4639039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ご要望は左の</a:t>
            </a:r>
            <a:r>
              <a:rPr kumimoji="1" lang="ja-JP" altLang="en-US" sz="900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endParaRPr kumimoji="1"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を移動させて下さい。</a:t>
            </a:r>
          </a:p>
        </p:txBody>
      </p:sp>
      <p:sp>
        <p:nvSpPr>
          <p:cNvPr id="79" name="object 2"/>
          <p:cNvSpPr txBox="1"/>
          <p:nvPr/>
        </p:nvSpPr>
        <p:spPr>
          <a:xfrm>
            <a:off x="577850" y="6549383"/>
            <a:ext cx="990600" cy="3642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ご研究分野の</a:t>
            </a:r>
            <a:endParaRPr lang="en-US" altLang="ja-JP" sz="1100" spc="2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アンケート</a:t>
            </a:r>
            <a:endParaRPr lang="en-US" altLang="ja-JP" sz="1100" spc="2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80" name="円/楕円 64"/>
          <p:cNvSpPr/>
          <p:nvPr/>
        </p:nvSpPr>
        <p:spPr>
          <a:xfrm>
            <a:off x="1685390" y="6567341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949450" y="656986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該当の分野に○を移動されていただくか、スライドショーに切り替えていただき、チェックボックスに✓を入れて下さい。</a:t>
            </a:r>
            <a:endParaRPr kumimoji="1" lang="ja-JP" altLang="en-US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4" name="図 83">
            <a:extLst>
              <a:ext uri="{FF2B5EF4-FFF2-40B4-BE49-F238E27FC236}">
                <a16:creationId xmlns:a16="http://schemas.microsoft.com/office/drawing/2014/main" id="{B1F746FA-D103-66D7-870C-F0A1FCDF32BD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942" y="9623857"/>
            <a:ext cx="2571883" cy="189689"/>
          </a:xfrm>
          <a:prstGeom prst="rect">
            <a:avLst/>
          </a:prstGeom>
        </p:spPr>
      </p:pic>
      <p:pic>
        <p:nvPicPr>
          <p:cNvPr id="86" name="図 85" descr="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6AFA8FBA-6AB5-7DEF-C285-01E9E6B4E012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37" y="9712858"/>
            <a:ext cx="426467" cy="573590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r:id="rId1" imgW="901800" imgH="349200"/>
        </mc:Choice>
        <mc:Fallback>
          <p:control r:id="rId1" imgW="901800" imgH="349200">
            <p:pic>
              <p:nvPicPr>
                <p:cNvPr id="49" name="CheckBox1"/>
                <p:cNvPicPr>
                  <a:picLocks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66750" y="6939199"/>
                  <a:ext cx="901700" cy="347684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r:id="rId2" imgW="2825640" imgH="361800"/>
        </mc:Choice>
        <mc:Fallback>
          <p:control r:id="rId2" imgW="2825640" imgH="361800">
            <p:pic>
              <p:nvPicPr>
                <p:cNvPr id="75" name="CheckBox2"/>
                <p:cNvPicPr>
                  <a:picLocks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644650" y="6939199"/>
                  <a:ext cx="2825750" cy="362003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r:id="rId3" imgW="888840" imgH="387360"/>
        </mc:Choice>
        <mc:Fallback>
          <p:control r:id="rId3" imgW="888840" imgH="387360">
            <p:pic>
              <p:nvPicPr>
                <p:cNvPr id="76" name="CheckBox3"/>
                <p:cNvPicPr>
                  <a:picLocks/>
                </p:cNvPicPr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149850" y="6939199"/>
                  <a:ext cx="888505" cy="388701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r:id="rId4" imgW="1187280" imgH="355680"/>
        </mc:Choice>
        <mc:Fallback>
          <p:control r:id="rId4" imgW="1187280" imgH="355680">
            <p:pic>
              <p:nvPicPr>
                <p:cNvPr id="77" name="CheckBox4"/>
                <p:cNvPicPr>
                  <a:picLocks/>
                </p:cNvPicPr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54450" y="6939199"/>
                  <a:ext cx="1191153" cy="351874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r:id="rId5" imgW="781200" imgH="291960"/>
        </mc:Choice>
        <mc:Fallback>
          <p:control r:id="rId5" imgW="781200" imgH="291960">
            <p:pic>
              <p:nvPicPr>
                <p:cNvPr id="78" name="CheckBox5"/>
                <p:cNvPicPr>
                  <a:picLocks/>
                </p:cNvPicPr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988050" y="6984358"/>
                  <a:ext cx="779206" cy="293506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536700"/>
            <a:ext cx="4897731" cy="3370347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339850" y="1231900"/>
            <a:ext cx="2362200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Plate name: </a:t>
            </a:r>
            <a:endParaRPr lang="ja-JP" altLang="en-US" sz="110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02258" y="4947886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50051" y="4947886"/>
            <a:ext cx="2053767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ネガティブコントロール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50050" y="5283730"/>
            <a:ext cx="2053767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ポジティブコントロール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02258" y="5269736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1650" y="755650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ポジティブコントロール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057047" y="7564672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057047" y="7893520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         </a:t>
            </a:r>
            <a:r>
              <a:rPr lang="en-US" altLang="ja-JP" sz="1102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ug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02258" y="5808487"/>
            <a:ext cx="48282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Ag1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02258" y="6620111"/>
            <a:ext cx="479618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Ag2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64044" y="585046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064044" y="6179314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      </a:t>
            </a:r>
            <a:r>
              <a:rPr lang="en-US" altLang="ja-JP" sz="1102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ug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064044" y="6662091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064044" y="6990938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       </a:t>
            </a:r>
            <a:r>
              <a:rPr lang="en-US" altLang="ja-JP" sz="1102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ug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092450" y="393700"/>
            <a:ext cx="364715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ご記入に関して</a:t>
            </a:r>
            <a:endParaRPr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・次ページの記入例にある線や囲みをコピー＆ペーストで</a:t>
            </a:r>
            <a:endParaRPr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ご活用下さい。（</a:t>
            </a:r>
            <a:r>
              <a:rPr lang="en-US" altLang="ja-JP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Power point</a:t>
            </a:r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をお使いの場合）</a:t>
            </a:r>
            <a:endParaRPr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・テキストボックスやラインをご自由にお使いください。</a:t>
            </a:r>
            <a:endParaRPr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B641-9D25-45CA-A7F0-79215F651253}" type="slidenum">
              <a:rPr kumimoji="1" lang="ja-JP" altLang="en-US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fld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594235" y="588441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　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cells/well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109228" y="8417804"/>
            <a:ext cx="9845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複製ウェル</a:t>
            </a:r>
            <a:r>
              <a:rPr lang="en-US" altLang="ja-JP" sz="1100" baseline="30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endParaRPr lang="ja-JP" altLang="en-US" sz="1100" baseline="30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062719" y="8384034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497193" y="8748648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複製数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062719" y="8735845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N=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01650" y="9250775"/>
            <a:ext cx="46858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複製ウェル：由来細胞（ドナー）や刺激条件が等しいウェルの一例を記載下さい。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2E1F03A2-6684-A50C-F1A0-D5387E007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65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COAs 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05A97AB-0175-0B61-2F88-3D6786929A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09" y="10389254"/>
            <a:ext cx="2571883" cy="18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4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8" y="2906922"/>
            <a:ext cx="4897731" cy="3370347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>
            <a:off x="2155002" y="2317103"/>
            <a:ext cx="0" cy="3974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1497306" y="2331097"/>
            <a:ext cx="0" cy="39531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923572" y="2715919"/>
            <a:ext cx="659155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Donor1</a:t>
            </a:r>
            <a:endParaRPr lang="ja-JP" altLang="en-US" sz="110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9287" y="2722916"/>
            <a:ext cx="659155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Donor2</a:t>
            </a:r>
            <a:endParaRPr lang="ja-JP" altLang="en-US" sz="110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74595" y="3324637"/>
            <a:ext cx="1287404" cy="664692"/>
          </a:xfrm>
          <a:prstGeom prst="rect">
            <a:avLst/>
          </a:prstGeom>
          <a:solidFill>
            <a:schemeClr val="bg2">
              <a:alpha val="6392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32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Ag1</a:t>
            </a:r>
            <a:endParaRPr lang="ja-JP" altLang="en-US" sz="132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74595" y="3968338"/>
            <a:ext cx="1294400" cy="664692"/>
          </a:xfrm>
          <a:prstGeom prst="rect">
            <a:avLst/>
          </a:prstGeom>
          <a:solidFill>
            <a:schemeClr val="bg2">
              <a:alpha val="6392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32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Ag2</a:t>
            </a:r>
            <a:endParaRPr lang="ja-JP" altLang="en-US" sz="132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67598" y="4640027"/>
            <a:ext cx="1301397" cy="629708"/>
          </a:xfrm>
          <a:prstGeom prst="rect">
            <a:avLst/>
          </a:prstGeom>
          <a:solidFill>
            <a:schemeClr val="bg2">
              <a:alpha val="6392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32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Ag3</a:t>
            </a:r>
            <a:endParaRPr lang="ja-JP" altLang="en-US" sz="132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25618" y="5584591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40472" y="5577594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53605" y="5255743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68459" y="5241749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69319" y="5591587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84174" y="5584591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97307" y="5262740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12161" y="5248746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83050" y="2222500"/>
            <a:ext cx="1736373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ポジティブコントロール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793317" y="2198158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ConA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793317" y="252700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2ug/mL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24534" y="2918825"/>
            <a:ext cx="558166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</a:t>
            </a:r>
            <a:r>
              <a:rPr lang="ja-JP" altLang="en-US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１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324534" y="3730449"/>
            <a:ext cx="48282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Ag2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793317" y="2960805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Peptide</a:t>
            </a:r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793317" y="3289653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10ug/mL</a:t>
            </a:r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793317" y="3772429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Peptide 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793317" y="4101277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5ug/mL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310540" y="4542073"/>
            <a:ext cx="48282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Ag3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793317" y="4584053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Peptide 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793317" y="4912901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2.5ug/mL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58844" y="1670957"/>
            <a:ext cx="995785" cy="278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1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Plate name</a:t>
            </a:r>
            <a:endParaRPr lang="ja-JP" altLang="en-US" sz="121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416050" y="1689100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2020-IFNg-test1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20018" y="532930"/>
            <a:ext cx="3477389" cy="3974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83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記入例</a:t>
            </a: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4294967295"/>
          </p:nvPr>
        </p:nvSpPr>
        <p:spPr>
          <a:xfrm>
            <a:off x="5336778" y="9647378"/>
            <a:ext cx="1700213" cy="276999"/>
          </a:xfrm>
          <a:prstGeom prst="rect">
            <a:avLst/>
          </a:prstGeom>
        </p:spPr>
        <p:txBody>
          <a:bodyPr/>
          <a:lstStyle/>
          <a:p>
            <a:fld id="{8555B641-9D25-45CA-A7F0-79215F651253}" type="slidenum">
              <a:rPr kumimoji="1" lang="ja-JP" altLang="en-US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3</a:t>
            </a:fld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226050" y="6456369"/>
            <a:ext cx="607859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細胞数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793317" y="6413500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 x 10^5 cells/well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39826" y="6964046"/>
            <a:ext cx="9845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複製ウェル</a:t>
            </a:r>
            <a:r>
              <a:rPr lang="en-US" altLang="ja-JP" sz="1100" baseline="30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endParaRPr lang="ja-JP" altLang="en-US" sz="1100" baseline="30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793317" y="693027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例）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A1, A2, B1, B2 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227791" y="7294890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複製数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793317" y="7282087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N=4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232248" y="7797017"/>
            <a:ext cx="35317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複製ウェル：由来細胞（ドナー）や刺激条件が等しいウェル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B555657-E140-15E7-DA56-B6FF64F2A6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09" y="10389254"/>
            <a:ext cx="2571883" cy="18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186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sz="1050" dirty="0" smtClean="0">
            <a:latin typeface="游ゴシック" panose="020B0400000000000000" pitchFamily="50" charset="-128"/>
            <a:ea typeface="游ゴシック" panose="020B0400000000000000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440</Words>
  <Application>Microsoft Office PowerPoint</Application>
  <PresentationFormat>ユーザー設定</PresentationFormat>
  <Paragraphs>108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Aptos</vt:lpstr>
      <vt:lpstr>Arial</vt:lpstr>
      <vt:lpstr>Calibri</vt:lpstr>
      <vt:lpstr>Office Theme</vt:lpstr>
      <vt:lpstr>THE ELISPOT Source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ELISPOT Source</dc:title>
  <dc:creator>田中 聡子 ST.</dc:creator>
  <cp:lastModifiedBy>Tanaka Satoko (田中 聡子)</cp:lastModifiedBy>
  <cp:revision>29</cp:revision>
  <cp:lastPrinted>2022-10-06T23:36:20Z</cp:lastPrinted>
  <dcterms:created xsi:type="dcterms:W3CDTF">2020-06-08T00:26:14Z</dcterms:created>
  <dcterms:modified xsi:type="dcterms:W3CDTF">2026-01-29T00:13:55Z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Adobe InDesign CC 2014 (Windows)</vt:lpwstr>
  </property>
  <property fmtid="{D5CDD505-2E9C-101B-9397-08002B2CF9AE}" pid="4" name="LastSaved">
    <vt:filetime>2020-06-08T00:00:00Z</vt:filetime>
  </property>
</Properties>
</file>